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6988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85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85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85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85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85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85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85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85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85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F9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420" y="-2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C3DFD14C-A7A1-4B71-8DDD-D97B3F054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7B1DD6FA-69A3-4143-8ED1-EF2AA76C5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51D78F16-FB9B-44EA-8FBB-4CF305E2B91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A762E8CD-B4E6-41E6-80E5-3AB6E525562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3E35F0E7-31F0-4C36-97E6-1AA0A01BE6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95325"/>
            <a:ext cx="257175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277BA710-D3FB-401B-A502-984FEA0E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51300" y="7070725"/>
            <a:ext cx="24303038" cy="150431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51300" y="22693313"/>
            <a:ext cx="24303038" cy="104314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9632BF2-8A44-46FE-8455-42232F16B56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FA05D-1F36-47BD-B013-E191397A1A4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972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C40B4EB-4ED1-4199-BB62-D1092760E5A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8BBE0-8E50-4F46-AE80-C32D9F2B15B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63045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0238" y="1730375"/>
            <a:ext cx="7288212" cy="3686016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8" y="1730375"/>
            <a:ext cx="21717000" cy="3686016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E0C2726-8C14-4A34-861D-A12F488605D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90DA6-79B6-48BC-85C2-E411200853B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7688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243D721-12C4-41B7-8475-665E070D62E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4429A-9B66-4DE0-9D77-63E3D520C7E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0677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1388" y="10771188"/>
            <a:ext cx="27947937" cy="179736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11388" y="28914725"/>
            <a:ext cx="27947937" cy="94519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4E33513-C2E3-45EC-A32A-9037FD8F164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C4E06-9F44-4C28-B327-AFBD44066AD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4582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8" y="10080625"/>
            <a:ext cx="14501812" cy="2850991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5050" y="10080625"/>
            <a:ext cx="14503400" cy="2850991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44BA7A-B922-4376-8F8A-A18BC82D0C0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62315-2533-4006-A916-96ECFFEC230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3437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7938" cy="835183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32025" y="10591800"/>
            <a:ext cx="13708063" cy="5191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232025" y="15782925"/>
            <a:ext cx="13708063" cy="2321401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05225" y="10591800"/>
            <a:ext cx="13774738" cy="5191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05225" y="15782925"/>
            <a:ext cx="13774738" cy="2321401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21B0AD3-F98B-4075-9376-49BF6DCFA64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8011D-80CE-41ED-9D07-FD851D9B0C8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52304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A529415-4909-41ED-89C1-A991746813B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B2243-BFC4-4BD3-BDF8-EE83202C147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208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AABE1A70-608D-422C-93AB-F20C03B26BC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1E0ED-02B6-4627-9D95-C9B3F44E3E8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0360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76325" y="6221413"/>
            <a:ext cx="16403638" cy="30703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25" y="12961938"/>
            <a:ext cx="10450513" cy="24014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57C528-645D-44D6-B770-7EF2542447A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1305E-48DF-4BD7-B8AE-66F81EB8147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7550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6325" y="6221413"/>
            <a:ext cx="16403638" cy="307038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25" y="12961938"/>
            <a:ext cx="10450513" cy="24014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F9C462-16E3-411A-9FB0-BA0C3910285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AB840-BB63-4B2E-A23F-AE2AB4C114F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0636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10061D85-53A8-4F26-AFE3-45FDA8D64B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0375"/>
            <a:ext cx="29157612" cy="719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00" tIns="216000" rIns="432000" bIns="21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9EAF019-4CF8-4C1C-B7D2-0A4311A1C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0625"/>
            <a:ext cx="29157612" cy="2850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00" tIns="216000" rIns="432000" bIns="21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2.º nível da estrutura de tópicos</a:t>
            </a:r>
          </a:p>
          <a:p>
            <a:pPr lvl="2"/>
            <a:r>
              <a:rPr lang="en-GB" altLang="pt-BR"/>
              <a:t>3.º nível da estrutura de tópicos</a:t>
            </a:r>
          </a:p>
          <a:p>
            <a:pPr lvl="3"/>
            <a:r>
              <a:rPr lang="en-GB" altLang="pt-BR"/>
              <a:t>4.º nível da estrutura de tópicos</a:t>
            </a:r>
          </a:p>
          <a:p>
            <a:pPr lvl="4"/>
            <a:r>
              <a:rPr lang="en-GB" altLang="pt-BR"/>
              <a:t>5.º nível da estrutura de tópicos</a:t>
            </a:r>
          </a:p>
          <a:p>
            <a:pPr lvl="4"/>
            <a:r>
              <a:rPr lang="en-GB" altLang="pt-BR"/>
              <a:t>6.º nível da estrutura de tópicos</a:t>
            </a:r>
          </a:p>
          <a:p>
            <a:pPr lvl="4"/>
            <a:r>
              <a:rPr lang="en-GB" altLang="pt-BR"/>
              <a:t>7.º nível da estrutura de tópicos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FC620A5B-D795-49BD-BCAC-808221216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838" y="39344600"/>
            <a:ext cx="755967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82F1B52A-C47B-4EA5-A332-3DBA068E0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76E7DD07-CA6E-4BC8-A3EC-28F254E3CC5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3223538" y="39344600"/>
            <a:ext cx="7554912" cy="299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00" tIns="216000" rIns="432000" bIns="216000" numCol="1" anchor="t" anchorCtr="0" compatLnSpc="1">
            <a:prstTxWarp prst="textNoShape">
              <a:avLst/>
            </a:prstTxWarp>
          </a:bodyPr>
          <a:lstStyle>
            <a:lvl1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979D6A2-6AF5-42C9-9F15-419D6E031A2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3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28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3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ângulo 1">
            <a:extLst>
              <a:ext uri="{FF2B5EF4-FFF2-40B4-BE49-F238E27FC236}">
                <a16:creationId xmlns:a16="http://schemas.microsoft.com/office/drawing/2014/main" id="{6F0F04CD-48F5-40B0-A021-927AC21C5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2404050" cy="4371975"/>
          </a:xfrm>
          <a:prstGeom prst="rect">
            <a:avLst/>
          </a:prstGeom>
          <a:solidFill>
            <a:srgbClr val="00B050"/>
          </a:soli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075" name="Text Box 5">
            <a:extLst>
              <a:ext uri="{FF2B5EF4-FFF2-40B4-BE49-F238E27FC236}">
                <a16:creationId xmlns:a16="http://schemas.microsoft.com/office/drawing/2014/main" id="{504BAFB5-4559-421C-91AD-7F117059E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28495625"/>
            <a:ext cx="14057312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076" name="Text Box 8">
            <a:extLst>
              <a:ext uri="{FF2B5EF4-FFF2-40B4-BE49-F238E27FC236}">
                <a16:creationId xmlns:a16="http://schemas.microsoft.com/office/drawing/2014/main" id="{BF386A68-9507-4925-BD86-007F0419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3" y="6938963"/>
            <a:ext cx="31827787" cy="292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6400" tIns="43200" rIns="86400" bIns="43200">
            <a:spAutoFit/>
          </a:bodyPr>
          <a:lstStyle>
            <a:lvl1pPr marL="342900" indent="-342900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31800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lvl="1" indent="0" algn="ctr" eaLnBrk="1" hangingPunct="1">
              <a:lnSpc>
                <a:spcPct val="170000"/>
              </a:lnSpc>
              <a:buSzPct val="100000"/>
            </a:pPr>
            <a:r>
              <a:rPr lang="pt-BR" altLang="pt-BR" sz="4000" dirty="0">
                <a:solidFill>
                  <a:srgbClr val="000000"/>
                </a:solidFill>
                <a:cs typeface="Arial" panose="020B0604020202020204" pitchFamily="34" charset="0"/>
              </a:rPr>
              <a:t>Joel Miranda Lima</a:t>
            </a:r>
            <a:r>
              <a:rPr lang="pt-BR" altLang="pt-BR" sz="4000" baseline="33000" dirty="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  <a:r>
              <a:rPr lang="pt-BR" altLang="pt-BR" sz="4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pt-BR" altLang="pt-BR" sz="4000" u="sng" dirty="0">
                <a:solidFill>
                  <a:srgbClr val="000000"/>
                </a:solidFill>
                <a:cs typeface="Arial" panose="020B0604020202020204" pitchFamily="34" charset="0"/>
              </a:rPr>
              <a:t>Vanessa Araújo de Paula</a:t>
            </a:r>
            <a:r>
              <a:rPr lang="pt-BR" altLang="pt-BR" sz="4000" baseline="33000" dirty="0">
                <a:solidFill>
                  <a:srgbClr val="000000"/>
                </a:solidFill>
                <a:cs typeface="Arial" panose="020B0604020202020204" pitchFamily="34" charset="0"/>
              </a:rPr>
              <a:t>3</a:t>
            </a:r>
            <a:r>
              <a:rPr lang="pt-BR" altLang="pt-BR" sz="4000" dirty="0">
                <a:solidFill>
                  <a:srgbClr val="000000"/>
                </a:solidFill>
                <a:cs typeface="Arial" panose="020B0604020202020204" pitchFamily="34" charset="0"/>
              </a:rPr>
              <a:t>, Carlos Rogério de Paula</a:t>
            </a:r>
            <a:r>
              <a:rPr lang="pt-BR" altLang="pt-BR" sz="4000" baseline="33000" dirty="0">
                <a:solidFill>
                  <a:srgbClr val="000000"/>
                </a:solidFill>
                <a:cs typeface="Arial" panose="020B0604020202020204" pitchFamily="34" charset="0"/>
              </a:rPr>
              <a:t>4</a:t>
            </a:r>
          </a:p>
          <a:p>
            <a:pPr lvl="1" indent="0" algn="just" eaLnBrk="1" hangingPunct="1">
              <a:buSzPct val="100000"/>
              <a:buFont typeface="Times New Roman" panose="02020603050405020304" pitchFamily="18" charset="0"/>
              <a:buNone/>
            </a:pPr>
            <a:endParaRPr lang="pt-BR" altLang="pt-BR" sz="4000" baseline="33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1" indent="0" algn="just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pt-BR" sz="3000" baseline="33000" dirty="0">
                <a:solidFill>
                  <a:srgbClr val="000000"/>
                </a:solidFill>
                <a:cs typeface="Arial" panose="020B0604020202020204" pitchFamily="34" charset="0"/>
              </a:rPr>
              <a:t>1</a:t>
            </a:r>
            <a:r>
              <a:rPr lang="pt-BR" altLang="pt-BR" sz="3000" dirty="0">
                <a:solidFill>
                  <a:srgbClr val="000000"/>
                </a:solidFill>
                <a:cs typeface="Arial" panose="020B0604020202020204" pitchFamily="34" charset="0"/>
              </a:rPr>
              <a:t>Trabalho executado com recursos CNPq, CAPES, FAPEMIG....</a:t>
            </a:r>
            <a:r>
              <a:rPr lang="pt-BR" altLang="pt-BR" sz="3000" b="1" dirty="0">
                <a:solidFill>
                  <a:srgbClr val="000000"/>
                </a:solidFill>
                <a:cs typeface="Arial" panose="020B0604020202020204" pitchFamily="34" charset="0"/>
              </a:rPr>
              <a:t>O nome do apresentador (autor principal) deverá estar sublinhado</a:t>
            </a:r>
            <a:r>
              <a:rPr lang="pt-BR" altLang="pt-BR" sz="3000" dirty="0">
                <a:solidFill>
                  <a:srgbClr val="000000"/>
                </a:solidFill>
                <a:cs typeface="Arial" panose="020B0604020202020204" pitchFamily="34" charset="0"/>
              </a:rPr>
              <a:t>. Deverão conter informações dos autores, titulação, instituições as quais estão vinculados e e-mail do autor principal. </a:t>
            </a:r>
            <a:r>
              <a:rPr lang="pt-BR" altLang="pt-BR" sz="3000" baseline="33000" dirty="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  <a:r>
              <a:rPr lang="pt-BR" altLang="pt-BR" sz="3000" dirty="0">
                <a:solidFill>
                  <a:srgbClr val="000000"/>
                </a:solidFill>
                <a:cs typeface="Arial" panose="020B0604020202020204" pitchFamily="34" charset="0"/>
              </a:rPr>
              <a:t>D.Sc., Professor – Universidade Federal de Viçosa, UFV, </a:t>
            </a:r>
            <a:r>
              <a:rPr lang="pt-BR" altLang="pt-BR" sz="3000" dirty="0">
                <a:solidFill>
                  <a:srgbClr val="000000"/>
                </a:solidFill>
                <a:cs typeface="Arial" panose="020B0604020202020204" pitchFamily="34" charset="0"/>
              </a:rPr>
              <a:t>jmlima@ufv.br</a:t>
            </a:r>
            <a:r>
              <a:rPr lang="pt-BR" altLang="pt-BR" sz="3000" dirty="0">
                <a:solidFill>
                  <a:schemeClr val="tx1"/>
                </a:solidFill>
                <a:cs typeface="Arial" panose="020B0604020202020204" pitchFamily="34" charset="0"/>
              </a:rPr>
              <a:t>;</a:t>
            </a:r>
            <a:r>
              <a:rPr lang="pt-BR" altLang="pt-BR" sz="3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pt-BR" altLang="pt-BR" sz="3000" baseline="33000" dirty="0">
                <a:solidFill>
                  <a:srgbClr val="000000"/>
                </a:solidFill>
                <a:cs typeface="Arial" panose="020B0604020202020204" pitchFamily="34" charset="0"/>
              </a:rPr>
              <a:t>3</a:t>
            </a:r>
            <a:r>
              <a:rPr lang="pt-BR" altLang="pt-BR" sz="3000" dirty="0">
                <a:solidFill>
                  <a:srgbClr val="000000"/>
                </a:solidFill>
                <a:cs typeface="Arial" panose="020B0604020202020204" pitchFamily="34" charset="0"/>
              </a:rPr>
              <a:t>Graduando em Agronomia – Universidade Federal de Viçosa, UFV; </a:t>
            </a:r>
            <a:r>
              <a:rPr lang="pt-BR" altLang="pt-BR" sz="3000" baseline="33000" dirty="0">
                <a:solidFill>
                  <a:srgbClr val="000000"/>
                </a:solidFill>
                <a:cs typeface="Arial" panose="020B0604020202020204" pitchFamily="34" charset="0"/>
              </a:rPr>
              <a:t>4</a:t>
            </a:r>
            <a:r>
              <a:rPr lang="pt-BR" altLang="pt-BR" sz="3000" dirty="0">
                <a:solidFill>
                  <a:srgbClr val="000000"/>
                </a:solidFill>
                <a:cs typeface="Arial" panose="020B0604020202020204" pitchFamily="34" charset="0"/>
              </a:rPr>
              <a:t>Pós-Graduando em Agroecologia – Universidade Federal de Viçosa, UFV.</a:t>
            </a:r>
          </a:p>
        </p:txBody>
      </p:sp>
      <p:sp>
        <p:nvSpPr>
          <p:cNvPr id="3077" name="Text Box 9">
            <a:extLst>
              <a:ext uri="{FF2B5EF4-FFF2-40B4-BE49-F238E27FC236}">
                <a16:creationId xmlns:a16="http://schemas.microsoft.com/office/drawing/2014/main" id="{0F9AC986-13B2-4D3F-995B-2F5A22F13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5" y="11777663"/>
            <a:ext cx="15082838" cy="2802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indent="898525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buSzPct val="100000"/>
            </a:pPr>
            <a:r>
              <a:rPr lang="pt-BR" altLang="pt-BR" sz="4400" dirty="0">
                <a:solidFill>
                  <a:srgbClr val="000000"/>
                </a:solidFill>
              </a:rPr>
              <a:t>O formato de apresentação é livre, devendo manter a cor, tamanho de letra nos títulos e autores. Devem conter Introdução, material e métodos, principais resultados, conclusão e agradecimentos quando necessário.</a:t>
            </a:r>
            <a:endParaRPr lang="pt-PT" altLang="pt-BR" sz="4400" dirty="0">
              <a:solidFill>
                <a:srgbClr val="000000"/>
              </a:solidFill>
            </a:endParaRPr>
          </a:p>
        </p:txBody>
      </p:sp>
      <p:sp>
        <p:nvSpPr>
          <p:cNvPr id="3079" name="Text Box 11">
            <a:extLst>
              <a:ext uri="{FF2B5EF4-FFF2-40B4-BE49-F238E27FC236}">
                <a16:creationId xmlns:a16="http://schemas.microsoft.com/office/drawing/2014/main" id="{35A45660-D567-4D2C-8711-3B2D59511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3" y="23636288"/>
            <a:ext cx="14039850" cy="771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indent="898525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buSzPct val="100000"/>
            </a:pPr>
            <a:r>
              <a:rPr lang="pt-BR" altLang="pt-BR" sz="4400" dirty="0">
                <a:solidFill>
                  <a:srgbClr val="000000"/>
                </a:solidFill>
              </a:rPr>
              <a:t>O objetivo deve ser claro e sucinto.</a:t>
            </a:r>
          </a:p>
        </p:txBody>
      </p:sp>
      <p:sp>
        <p:nvSpPr>
          <p:cNvPr id="3080" name="AutoShape 12">
            <a:extLst>
              <a:ext uri="{FF2B5EF4-FFF2-40B4-BE49-F238E27FC236}">
                <a16:creationId xmlns:a16="http://schemas.microsoft.com/office/drawing/2014/main" id="{C1820B01-FE23-4FBC-9E99-717A95B79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088" y="10437308"/>
            <a:ext cx="15409862" cy="855662"/>
          </a:xfrm>
          <a:prstGeom prst="roundRect">
            <a:avLst>
              <a:gd name="adj" fmla="val 16667"/>
            </a:avLst>
          </a:prstGeom>
          <a:solidFill>
            <a:srgbClr val="92D050">
              <a:alpha val="74901"/>
            </a:srgbClr>
          </a:solidFill>
          <a:ln w="25560" cap="sq">
            <a:solidFill>
              <a:srgbClr val="92D050"/>
            </a:solidFill>
            <a:miter lim="800000"/>
            <a:headEnd/>
            <a:tailEnd/>
          </a:ln>
        </p:spPr>
        <p:txBody>
          <a:bodyPr lIns="79560" tIns="39960" rIns="79560" bIns="3996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2250"/>
              </a:spcBef>
              <a:buSzPct val="100000"/>
            </a:pPr>
            <a:r>
              <a:rPr lang="pt-BR" altLang="pt-BR" sz="4500" b="1" dirty="0">
                <a:solidFill>
                  <a:srgbClr val="000000"/>
                </a:solidFill>
              </a:rPr>
              <a:t>INTRODUÇÃO</a:t>
            </a:r>
          </a:p>
        </p:txBody>
      </p:sp>
      <p:sp>
        <p:nvSpPr>
          <p:cNvPr id="3082" name="Rectangle 17">
            <a:extLst>
              <a:ext uri="{FF2B5EF4-FFF2-40B4-BE49-F238E27FC236}">
                <a16:creationId xmlns:a16="http://schemas.microsoft.com/office/drawing/2014/main" id="{A51D72B5-33E8-4D69-BC07-A13EF2B52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14775" y="27220863"/>
            <a:ext cx="14039850" cy="1941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buSzPct val="100000"/>
            </a:pPr>
            <a:r>
              <a:rPr lang="pt-BR" altLang="pt-BR" sz="4000" b="1" dirty="0">
                <a:solidFill>
                  <a:srgbClr val="000000"/>
                </a:solidFill>
              </a:rPr>
              <a:t>Figura 1 – </a:t>
            </a:r>
            <a:r>
              <a:rPr lang="pt-BR" altLang="pt-BR" sz="4000" dirty="0">
                <a:solidFill>
                  <a:srgbClr val="000000"/>
                </a:solidFill>
              </a:rPr>
              <a:t>Relações entre os valores de b (coeficiente angular) e os teores de matéria orgânica e de argila, nos sete solos. ** = significativo a 1% de probabilidade.</a:t>
            </a:r>
          </a:p>
        </p:txBody>
      </p:sp>
      <p:pic>
        <p:nvPicPr>
          <p:cNvPr id="3084" name="Picture 20">
            <a:extLst>
              <a:ext uri="{FF2B5EF4-FFF2-40B4-BE49-F238E27FC236}">
                <a16:creationId xmlns:a16="http://schemas.microsoft.com/office/drawing/2014/main" id="{8242078F-F600-4624-9EF8-5D95A532A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2463" y="38995350"/>
            <a:ext cx="3784600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5" name="Picture 21">
            <a:extLst>
              <a:ext uri="{FF2B5EF4-FFF2-40B4-BE49-F238E27FC236}">
                <a16:creationId xmlns:a16="http://schemas.microsoft.com/office/drawing/2014/main" id="{06CED1FA-1BDB-41AE-A1E7-96F615286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5025" y="38965188"/>
            <a:ext cx="3786188" cy="222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6" name="Picture 22">
            <a:extLst>
              <a:ext uri="{FF2B5EF4-FFF2-40B4-BE49-F238E27FC236}">
                <a16:creationId xmlns:a16="http://schemas.microsoft.com/office/drawing/2014/main" id="{90A1BDBD-DDEF-49C9-98FE-1AF7A9F8A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7350" y="38965188"/>
            <a:ext cx="3643313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7" name="AutoShape 23">
            <a:extLst>
              <a:ext uri="{FF2B5EF4-FFF2-40B4-BE49-F238E27FC236}">
                <a16:creationId xmlns:a16="http://schemas.microsoft.com/office/drawing/2014/main" id="{8B2862AB-FDC8-428C-8315-18763AB74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4763" y="33367831"/>
            <a:ext cx="9361487" cy="770323"/>
          </a:xfrm>
          <a:prstGeom prst="roundRect">
            <a:avLst>
              <a:gd name="adj" fmla="val 16667"/>
            </a:avLst>
          </a:prstGeom>
          <a:solidFill>
            <a:srgbClr val="92D050">
              <a:alpha val="74901"/>
            </a:srgbClr>
          </a:solidFill>
          <a:ln w="25560" cap="sq">
            <a:solidFill>
              <a:srgbClr val="92D050"/>
            </a:solidFill>
            <a:miter lim="800000"/>
            <a:headEnd/>
            <a:tailEnd/>
          </a:ln>
        </p:spPr>
        <p:txBody>
          <a:bodyPr lIns="79560" tIns="39960" rIns="79560" bIns="3996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2250"/>
              </a:spcBef>
              <a:buSzPct val="100000"/>
            </a:pPr>
            <a:r>
              <a:rPr lang="pt-BR" altLang="pt-BR" sz="4000" b="1" dirty="0">
                <a:solidFill>
                  <a:srgbClr val="000000"/>
                </a:solidFill>
              </a:rPr>
              <a:t>REFERÊNCIAS BIBLIOGRÁFICAS</a:t>
            </a:r>
          </a:p>
        </p:txBody>
      </p:sp>
      <p:pic>
        <p:nvPicPr>
          <p:cNvPr id="3088" name="Picture 24">
            <a:extLst>
              <a:ext uri="{FF2B5EF4-FFF2-40B4-BE49-F238E27FC236}">
                <a16:creationId xmlns:a16="http://schemas.microsoft.com/office/drawing/2014/main" id="{07DB52CA-6DA3-4A24-AC3D-FDF733EB9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571"/>
          <a:stretch>
            <a:fillRect/>
          </a:stretch>
        </p:blipFill>
        <p:spPr bwMode="auto">
          <a:xfrm>
            <a:off x="16535400" y="20181888"/>
            <a:ext cx="13989050" cy="691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r="33571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9" name="AutoShape 25">
            <a:extLst>
              <a:ext uri="{FF2B5EF4-FFF2-40B4-BE49-F238E27FC236}">
                <a16:creationId xmlns:a16="http://schemas.microsoft.com/office/drawing/2014/main" id="{D392BA51-5FB2-497B-8C27-34433AA59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2213" y="37763450"/>
            <a:ext cx="9361487" cy="770323"/>
          </a:xfrm>
          <a:prstGeom prst="roundRect">
            <a:avLst>
              <a:gd name="adj" fmla="val 16667"/>
            </a:avLst>
          </a:prstGeom>
          <a:solidFill>
            <a:srgbClr val="92D050">
              <a:alpha val="74901"/>
            </a:srgbClr>
          </a:solidFill>
          <a:ln w="25560" cap="sq">
            <a:solidFill>
              <a:srgbClr val="92D050"/>
            </a:solidFill>
            <a:miter lim="800000"/>
            <a:headEnd/>
            <a:tailEnd/>
          </a:ln>
        </p:spPr>
        <p:txBody>
          <a:bodyPr lIns="79560" tIns="39960" rIns="79560" bIns="3996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2250"/>
              </a:spcBef>
              <a:buSzPct val="100000"/>
            </a:pPr>
            <a:r>
              <a:rPr lang="pt-BR" altLang="pt-BR" sz="4000" b="1">
                <a:solidFill>
                  <a:srgbClr val="000000"/>
                </a:solidFill>
              </a:rPr>
              <a:t>AGRADECIMENTOS</a:t>
            </a:r>
          </a:p>
        </p:txBody>
      </p:sp>
      <p:sp>
        <p:nvSpPr>
          <p:cNvPr id="3090" name="Rectangle 17">
            <a:extLst>
              <a:ext uri="{FF2B5EF4-FFF2-40B4-BE49-F238E27FC236}">
                <a16:creationId xmlns:a16="http://schemas.microsoft.com/office/drawing/2014/main" id="{96BA5ED7-24F0-446E-858E-C273D188F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3825" y="34672588"/>
            <a:ext cx="15214600" cy="255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buSzPct val="100000"/>
            </a:pPr>
            <a:r>
              <a:rPr lang="pt-PT" altLang="pt-BR" sz="4000" dirty="0">
                <a:solidFill>
                  <a:srgbClr val="000000"/>
                </a:solidFill>
              </a:rPr>
              <a:t>AITA, C. &amp; GIACOMINI, S.J. Decomposição e mineralização de nitrogênio de resíduos culturais de plantas de cobertura do solo solteiras e consorciadas. </a:t>
            </a:r>
            <a:r>
              <a:rPr lang="pt-PT" altLang="pt-BR" sz="4000" b="1" dirty="0">
                <a:solidFill>
                  <a:srgbClr val="000000"/>
                </a:solidFill>
              </a:rPr>
              <a:t>Revista Brasileira de Ciência do Solo</a:t>
            </a:r>
            <a:r>
              <a:rPr lang="pt-PT" altLang="pt-BR" sz="4000" dirty="0">
                <a:solidFill>
                  <a:srgbClr val="000000"/>
                </a:solidFill>
              </a:rPr>
              <a:t>, v.28, p.739-749, 2003. </a:t>
            </a:r>
          </a:p>
        </p:txBody>
      </p:sp>
      <p:sp>
        <p:nvSpPr>
          <p:cNvPr id="3091" name="CaixaDeTexto 1">
            <a:extLst>
              <a:ext uri="{FF2B5EF4-FFF2-40B4-BE49-F238E27FC236}">
                <a16:creationId xmlns:a16="http://schemas.microsoft.com/office/drawing/2014/main" id="{149D0969-A18C-48AB-B6D1-F69C3649D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8938" y="5041900"/>
            <a:ext cx="288004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5400" b="1">
                <a:solidFill>
                  <a:schemeClr val="tx1"/>
                </a:solidFill>
              </a:rPr>
              <a:t>TÍTULO DO TRABALHO EM LETRAS MAIÚSCULAS, TAMANHO 54, CENTRALIZADO E EM NEGRITO (MÁXIMO 16 PALAVRAS)</a:t>
            </a:r>
            <a:r>
              <a:rPr lang="pt-BR" altLang="pt-BR" sz="5400" b="1" baseline="33000">
                <a:solidFill>
                  <a:schemeClr val="tx1"/>
                </a:solidFill>
              </a:rPr>
              <a:t>1</a:t>
            </a:r>
            <a:endParaRPr lang="pt-BR" altLang="pt-BR" sz="5400" b="1">
              <a:solidFill>
                <a:schemeClr val="tx1"/>
              </a:solidFill>
            </a:endParaRPr>
          </a:p>
        </p:txBody>
      </p:sp>
      <p:sp>
        <p:nvSpPr>
          <p:cNvPr id="3092" name="CaixaDeTexto 3">
            <a:extLst>
              <a:ext uri="{FF2B5EF4-FFF2-40B4-BE49-F238E27FC236}">
                <a16:creationId xmlns:a16="http://schemas.microsoft.com/office/drawing/2014/main" id="{6D8D5FD5-39D6-460E-8C1F-5E1C98516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5907" y="765175"/>
            <a:ext cx="25308000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8800" b="1" dirty="0">
                <a:latin typeface="+mn-lt"/>
                <a:cs typeface="Times New Roman" panose="02020603050405020304" pitchFamily="18" charset="0"/>
              </a:rPr>
              <a:t>VIII SIMPA</a:t>
            </a:r>
            <a:r>
              <a:rPr lang="pt-BR" altLang="pt-BR" sz="6600" b="1" dirty="0">
                <a:latin typeface="+mn-lt"/>
                <a:cs typeface="Times New Roman" panose="02020603050405020304" pitchFamily="18" charset="0"/>
              </a:rPr>
              <a:t> – </a:t>
            </a:r>
            <a:r>
              <a:rPr lang="pt-BR" altLang="pt-BR" sz="6700" b="1" dirty="0">
                <a:latin typeface="+mn-lt"/>
                <a:cs typeface="Times New Roman" panose="02020603050405020304" pitchFamily="18" charset="0"/>
              </a:rPr>
              <a:t>Simpósio de Pós-Graduação em Agroecologia Universidade Federal de Viçosa</a:t>
            </a:r>
            <a:r>
              <a:rPr lang="pt-BR" altLang="pt-BR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r"/>
            <a:r>
              <a:rPr lang="pt-BR" altLang="pt-BR" sz="4800" dirty="0">
                <a:latin typeface="+mn-lt"/>
                <a:cs typeface="Times New Roman" panose="02020603050405020304" pitchFamily="18" charset="0"/>
              </a:rPr>
              <a:t>22 e 23 de novembro de 2019, Viçosa - MG</a:t>
            </a:r>
          </a:p>
        </p:txBody>
      </p:sp>
      <p:sp>
        <p:nvSpPr>
          <p:cNvPr id="3094" name="Retângulo 2">
            <a:extLst>
              <a:ext uri="{FF2B5EF4-FFF2-40B4-BE49-F238E27FC236}">
                <a16:creationId xmlns:a16="http://schemas.microsoft.com/office/drawing/2014/main" id="{247BAB29-69D2-47CC-B282-552906D2A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92625"/>
            <a:ext cx="32404050" cy="44450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>
              <a:solidFill>
                <a:srgbClr val="92D050"/>
              </a:solidFill>
            </a:endParaRPr>
          </a:p>
        </p:txBody>
      </p:sp>
      <p:sp>
        <p:nvSpPr>
          <p:cNvPr id="3095" name="AutoShape 12">
            <a:extLst>
              <a:ext uri="{FF2B5EF4-FFF2-40B4-BE49-F238E27FC236}">
                <a16:creationId xmlns:a16="http://schemas.microsoft.com/office/drawing/2014/main" id="{E40D1EB2-A2A2-4FB6-9354-4860147C2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63" y="22031325"/>
            <a:ext cx="15409862" cy="855663"/>
          </a:xfrm>
          <a:prstGeom prst="roundRect">
            <a:avLst>
              <a:gd name="adj" fmla="val 16667"/>
            </a:avLst>
          </a:prstGeom>
          <a:solidFill>
            <a:srgbClr val="92D050">
              <a:alpha val="74901"/>
            </a:srgbClr>
          </a:solidFill>
          <a:ln w="25560" cap="sq">
            <a:solidFill>
              <a:srgbClr val="92D050"/>
            </a:solidFill>
            <a:miter lim="800000"/>
            <a:headEnd/>
            <a:tailEnd/>
          </a:ln>
        </p:spPr>
        <p:txBody>
          <a:bodyPr lIns="79560" tIns="39960" rIns="79560" bIns="3996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2250"/>
              </a:spcBef>
              <a:buSzPct val="100000"/>
            </a:pPr>
            <a:r>
              <a:rPr lang="pt-BR" altLang="pt-BR" sz="4500" b="1">
                <a:solidFill>
                  <a:srgbClr val="000000"/>
                </a:solidFill>
              </a:rPr>
              <a:t>OBJETIVO</a:t>
            </a:r>
          </a:p>
        </p:txBody>
      </p:sp>
      <p:sp>
        <p:nvSpPr>
          <p:cNvPr id="3096" name="AutoShape 12">
            <a:extLst>
              <a:ext uri="{FF2B5EF4-FFF2-40B4-BE49-F238E27FC236}">
                <a16:creationId xmlns:a16="http://schemas.microsoft.com/office/drawing/2014/main" id="{BAA34392-05FD-4CCD-B646-B7F621A10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088" y="25052338"/>
            <a:ext cx="15409862" cy="855662"/>
          </a:xfrm>
          <a:prstGeom prst="roundRect">
            <a:avLst>
              <a:gd name="adj" fmla="val 16667"/>
            </a:avLst>
          </a:prstGeom>
          <a:solidFill>
            <a:srgbClr val="92D050">
              <a:alpha val="74901"/>
            </a:srgbClr>
          </a:solidFill>
          <a:ln w="25560" cap="sq">
            <a:solidFill>
              <a:srgbClr val="92D050"/>
            </a:solidFill>
            <a:miter lim="800000"/>
            <a:headEnd/>
            <a:tailEnd/>
          </a:ln>
        </p:spPr>
        <p:txBody>
          <a:bodyPr lIns="79560" tIns="39960" rIns="79560" bIns="3996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2250"/>
              </a:spcBef>
              <a:buSzPct val="100000"/>
            </a:pPr>
            <a:r>
              <a:rPr lang="pt-BR" altLang="pt-BR" sz="4500" b="1">
                <a:solidFill>
                  <a:srgbClr val="000000"/>
                </a:solidFill>
              </a:rPr>
              <a:t>MATERIAIS E MÉTODOS</a:t>
            </a:r>
          </a:p>
        </p:txBody>
      </p:sp>
      <p:sp>
        <p:nvSpPr>
          <p:cNvPr id="3097" name="AutoShape 12">
            <a:extLst>
              <a:ext uri="{FF2B5EF4-FFF2-40B4-BE49-F238E27FC236}">
                <a16:creationId xmlns:a16="http://schemas.microsoft.com/office/drawing/2014/main" id="{8DC09FDD-3925-4087-813F-C86828AE2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8563" y="10450513"/>
            <a:ext cx="15409862" cy="855662"/>
          </a:xfrm>
          <a:prstGeom prst="roundRect">
            <a:avLst>
              <a:gd name="adj" fmla="val 16667"/>
            </a:avLst>
          </a:prstGeom>
          <a:solidFill>
            <a:srgbClr val="92D050">
              <a:alpha val="74901"/>
            </a:srgbClr>
          </a:solidFill>
          <a:ln w="25560" cap="sq">
            <a:solidFill>
              <a:srgbClr val="92D050"/>
            </a:solidFill>
            <a:miter lim="800000"/>
            <a:headEnd/>
            <a:tailEnd/>
          </a:ln>
        </p:spPr>
        <p:txBody>
          <a:bodyPr lIns="79560" tIns="39960" rIns="79560" bIns="3996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2250"/>
              </a:spcBef>
              <a:buSzPct val="100000"/>
            </a:pPr>
            <a:r>
              <a:rPr lang="pt-BR" altLang="pt-BR" sz="4500" b="1" dirty="0">
                <a:solidFill>
                  <a:srgbClr val="000000"/>
                </a:solidFill>
              </a:rPr>
              <a:t>RESULTADOS E DISCUSSÃO</a:t>
            </a:r>
          </a:p>
        </p:txBody>
      </p:sp>
      <p:sp>
        <p:nvSpPr>
          <p:cNvPr id="3098" name="AutoShape 12">
            <a:extLst>
              <a:ext uri="{FF2B5EF4-FFF2-40B4-BE49-F238E27FC236}">
                <a16:creationId xmlns:a16="http://schemas.microsoft.com/office/drawing/2014/main" id="{7D70FBF1-A2B4-4183-90D1-9C80BF0BE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35400" y="29417963"/>
            <a:ext cx="15409863" cy="855662"/>
          </a:xfrm>
          <a:prstGeom prst="roundRect">
            <a:avLst>
              <a:gd name="adj" fmla="val 16667"/>
            </a:avLst>
          </a:prstGeom>
          <a:solidFill>
            <a:srgbClr val="92D050">
              <a:alpha val="74901"/>
            </a:srgbClr>
          </a:solidFill>
          <a:ln w="25560" cap="sq">
            <a:solidFill>
              <a:srgbClr val="92D050"/>
            </a:solidFill>
            <a:miter lim="800000"/>
            <a:headEnd/>
            <a:tailEnd/>
          </a:ln>
        </p:spPr>
        <p:txBody>
          <a:bodyPr lIns="79560" tIns="39960" rIns="79560" bIns="3996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2250"/>
              </a:spcBef>
              <a:buSzPct val="100000"/>
            </a:pPr>
            <a:r>
              <a:rPr lang="pt-BR" altLang="pt-BR" sz="4500" b="1" dirty="0">
                <a:solidFill>
                  <a:srgbClr val="000000"/>
                </a:solidFill>
              </a:rPr>
              <a:t>CONCLUSÃO</a:t>
            </a:r>
          </a:p>
        </p:txBody>
      </p:sp>
      <p:sp>
        <p:nvSpPr>
          <p:cNvPr id="3099" name="Retângulo 36">
            <a:extLst>
              <a:ext uri="{FF2B5EF4-FFF2-40B4-BE49-F238E27FC236}">
                <a16:creationId xmlns:a16="http://schemas.microsoft.com/office/drawing/2014/main" id="{E706FC06-12FA-4CB6-BEBE-514047197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872025"/>
            <a:ext cx="32404050" cy="46038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>
              <a:solidFill>
                <a:srgbClr val="92D050"/>
              </a:solidFill>
            </a:endParaRPr>
          </a:p>
        </p:txBody>
      </p:sp>
      <p:sp>
        <p:nvSpPr>
          <p:cNvPr id="3100" name="Retângulo 37">
            <a:extLst>
              <a:ext uri="{FF2B5EF4-FFF2-40B4-BE49-F238E27FC236}">
                <a16:creationId xmlns:a16="http://schemas.microsoft.com/office/drawing/2014/main" id="{1587BC87-1575-420F-8385-FA180AE11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160950"/>
            <a:ext cx="32404050" cy="44450"/>
          </a:xfrm>
          <a:prstGeom prst="rect">
            <a:avLst/>
          </a:prstGeom>
          <a:solidFill>
            <a:srgbClr val="5F9127"/>
          </a:solidFill>
          <a:ln w="9525" algn="ctr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>
              <a:solidFill>
                <a:srgbClr val="92D050"/>
              </a:solidFill>
            </a:endParaRPr>
          </a:p>
        </p:txBody>
      </p:sp>
      <p:sp>
        <p:nvSpPr>
          <p:cNvPr id="3101" name="Retângulo 38">
            <a:extLst>
              <a:ext uri="{FF2B5EF4-FFF2-40B4-BE49-F238E27FC236}">
                <a16:creationId xmlns:a16="http://schemas.microsoft.com/office/drawing/2014/main" id="{C5DFEDFB-4112-48D7-B9AF-3F302B521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016488"/>
            <a:ext cx="32404050" cy="46037"/>
          </a:xfrm>
          <a:prstGeom prst="rect">
            <a:avLst/>
          </a:prstGeom>
          <a:solidFill>
            <a:srgbClr val="00B050"/>
          </a:solidFill>
          <a:ln w="9525" algn="ctr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>
              <a:solidFill>
                <a:srgbClr val="92D050"/>
              </a:solidFill>
            </a:endParaRPr>
          </a:p>
        </p:txBody>
      </p:sp>
      <p:sp>
        <p:nvSpPr>
          <p:cNvPr id="2" name="Quadro 1">
            <a:extLst>
              <a:ext uri="{FF2B5EF4-FFF2-40B4-BE49-F238E27FC236}">
                <a16:creationId xmlns:a16="http://schemas.microsoft.com/office/drawing/2014/main" id="{3A81C5B8-CE19-4E54-B305-64EB77E066C8}"/>
              </a:ext>
            </a:extLst>
          </p:cNvPr>
          <p:cNvSpPr/>
          <p:nvPr/>
        </p:nvSpPr>
        <p:spPr bwMode="auto">
          <a:xfrm>
            <a:off x="144463" y="1"/>
            <a:ext cx="5816982" cy="4349750"/>
          </a:xfrm>
          <a:prstGeom prst="frame">
            <a:avLst>
              <a:gd name="adj1" fmla="val 1858"/>
            </a:avLst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pt-BR" sz="85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pic>
        <p:nvPicPr>
          <p:cNvPr id="31" name="Imagem 30"/>
          <p:cNvPicPr>
            <a:picLocks noChangeAspect="1"/>
          </p:cNvPicPr>
          <p:nvPr/>
        </p:nvPicPr>
        <p:blipFill rotWithShape="1">
          <a:blip r:embed="rId7"/>
          <a:srcRect l="884" t="1678" r="271" b="1539"/>
          <a:stretch/>
        </p:blipFill>
        <p:spPr>
          <a:xfrm>
            <a:off x="957731" y="654201"/>
            <a:ext cx="4504388" cy="321279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8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8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2089</TotalTime>
  <Words>252</Words>
  <Application>Microsoft Office PowerPoint</Application>
  <PresentationFormat>Personalizar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Microsoft YaHei</vt:lpstr>
      <vt:lpstr>Arial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Convidado</dc:creator>
  <cp:lastModifiedBy>XXX</cp:lastModifiedBy>
  <cp:revision>235</cp:revision>
  <cp:lastPrinted>1601-01-01T00:00:00Z</cp:lastPrinted>
  <dcterms:created xsi:type="dcterms:W3CDTF">2007-06-18T19:49:39Z</dcterms:created>
  <dcterms:modified xsi:type="dcterms:W3CDTF">2019-09-10T13:47:24Z</dcterms:modified>
</cp:coreProperties>
</file>